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9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8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7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4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7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5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2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998A-F272-47BF-9EF5-D94F09127BE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2341-BCC3-489D-BD32-C868D75ED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5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75836" y="328082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185915" y="2789270"/>
            <a:ext cx="9607429" cy="1395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kk-KZ" sz="2400" b="1" dirty="0">
                <a:solidFill>
                  <a:srgbClr val="FF0000"/>
                </a:solidFill>
                <a:latin typeface="+mn-lt"/>
              </a:rPr>
              <a:t>Хромопротеидтер мен нуклеопротеидтер алмасуы 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cs typeface="Times New Roman" panose="02020603050405020304" pitchFamily="18" charset="0"/>
              </a:rPr>
              <a:t>ДӘРІС  №</a:t>
            </a:r>
            <a:r>
              <a:rPr lang="en-US" altLang="ru-RU" sz="2400" b="1" dirty="0"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cs typeface="Times New Roman" panose="02020603050405020304" pitchFamily="18" charset="0"/>
              </a:rPr>
              <a:t>12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569320"/>
            <a:ext cx="7046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Дәріс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оқыған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х.ғ.к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Берғанаева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Гүлзат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Ерғазықызы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4"/>
            <a:ext cx="1506341" cy="1651927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68754" y="127726"/>
            <a:ext cx="1622684" cy="15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30" r="22913"/>
          <a:stretch/>
        </p:blipFill>
        <p:spPr>
          <a:xfrm>
            <a:off x="137319" y="150828"/>
            <a:ext cx="5650738" cy="5670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881" t="2612" r="18815" b="5430"/>
          <a:stretch/>
        </p:blipFill>
        <p:spPr>
          <a:xfrm>
            <a:off x="5481949" y="424206"/>
            <a:ext cx="6084740" cy="53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855" t="25292" r="46186" b="51753"/>
          <a:stretch/>
        </p:blipFill>
        <p:spPr>
          <a:xfrm>
            <a:off x="735289" y="197963"/>
            <a:ext cx="7905762" cy="27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124" r="18582"/>
          <a:stretch/>
        </p:blipFill>
        <p:spPr>
          <a:xfrm>
            <a:off x="1272618" y="464088"/>
            <a:ext cx="5552388" cy="54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841" r="14949"/>
          <a:stretch/>
        </p:blipFill>
        <p:spPr>
          <a:xfrm>
            <a:off x="1008668" y="75415"/>
            <a:ext cx="868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11" r="15104"/>
          <a:stretch/>
        </p:blipFill>
        <p:spPr>
          <a:xfrm>
            <a:off x="414779" y="0"/>
            <a:ext cx="806934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933" t="7423" r="39923" b="56701"/>
          <a:stretch/>
        </p:blipFill>
        <p:spPr>
          <a:xfrm>
            <a:off x="8626175" y="2024405"/>
            <a:ext cx="3002927" cy="14045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582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774" t="2474" r="16804"/>
          <a:stretch/>
        </p:blipFill>
        <p:spPr>
          <a:xfrm>
            <a:off x="669303" y="0"/>
            <a:ext cx="8220173" cy="66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8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305" t="7582" r="15335" b="24183"/>
          <a:stretch>
            <a:fillRect/>
          </a:stretch>
        </p:blipFill>
        <p:spPr>
          <a:xfrm>
            <a:off x="989815" y="519952"/>
            <a:ext cx="8163150" cy="44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2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36" r="15026"/>
          <a:stretch/>
        </p:blipFill>
        <p:spPr>
          <a:xfrm>
            <a:off x="603314" y="65988"/>
            <a:ext cx="8587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6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144" r="13789"/>
          <a:stretch/>
        </p:blipFill>
        <p:spPr>
          <a:xfrm>
            <a:off x="914400" y="0"/>
            <a:ext cx="8908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1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150" r="14871"/>
          <a:stretch/>
        </p:blipFill>
        <p:spPr>
          <a:xfrm>
            <a:off x="989815" y="0"/>
            <a:ext cx="8653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9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6" y="313765"/>
            <a:ext cx="8736590" cy="59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376" r="15412"/>
          <a:stretch/>
        </p:blipFill>
        <p:spPr>
          <a:xfrm>
            <a:off x="622167" y="0"/>
            <a:ext cx="868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3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768" t="24604" r="40928" b="12441"/>
          <a:stretch/>
        </p:blipFill>
        <p:spPr>
          <a:xfrm>
            <a:off x="989815" y="603314"/>
            <a:ext cx="7126664" cy="5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90" t="28591" r="34356" b="16563"/>
          <a:stretch/>
        </p:blipFill>
        <p:spPr>
          <a:xfrm>
            <a:off x="1084083" y="1982223"/>
            <a:ext cx="6938128" cy="4065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0152" y="167574"/>
            <a:ext cx="4376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Несеп</a:t>
            </a:r>
            <a:r>
              <a:rPr lang="ru-RU" sz="28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қышқылының</a:t>
            </a:r>
            <a:r>
              <a:rPr lang="ru-RU" sz="28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түзілуі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676" y="821170"/>
            <a:ext cx="9885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Пуриндік</a:t>
            </a:r>
            <a:r>
              <a:rPr lang="ru-RU" dirty="0"/>
              <a:t> </a:t>
            </a:r>
            <a:r>
              <a:rPr lang="ru-RU" dirty="0" err="1"/>
              <a:t>негіздердің</a:t>
            </a:r>
            <a:r>
              <a:rPr lang="ru-RU" dirty="0"/>
              <a:t> </a:t>
            </a:r>
            <a:r>
              <a:rPr lang="ru-RU" dirty="0" err="1"/>
              <a:t>гидролитикалық</a:t>
            </a:r>
            <a:r>
              <a:rPr lang="ru-RU" dirty="0"/>
              <a:t> </a:t>
            </a:r>
            <a:r>
              <a:rPr lang="ru-RU" dirty="0" err="1"/>
              <a:t>дезаминденуі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зәр</a:t>
            </a:r>
            <a:r>
              <a:rPr lang="ru-RU" dirty="0"/>
              <a:t> </a:t>
            </a:r>
            <a:r>
              <a:rPr lang="ru-RU" dirty="0" err="1"/>
              <a:t>қышқылы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аммиак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</a:p>
          <a:p>
            <a:r>
              <a:rPr lang="ru-RU" dirty="0" err="1"/>
              <a:t>Несеп</a:t>
            </a:r>
            <a:r>
              <a:rPr lang="ru-RU" dirty="0"/>
              <a:t> </a:t>
            </a:r>
            <a:r>
              <a:rPr lang="ru-RU" dirty="0" err="1"/>
              <a:t>қышқылының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бауырда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 (</a:t>
            </a:r>
            <a:r>
              <a:rPr lang="ru-RU" dirty="0" err="1"/>
              <a:t>тәулігіне</a:t>
            </a:r>
            <a:r>
              <a:rPr lang="ru-RU" dirty="0"/>
              <a:t> 0,5- 1,0г). </a:t>
            </a:r>
            <a:r>
              <a:rPr lang="ru-RU" dirty="0" err="1"/>
              <a:t>Несеп</a:t>
            </a:r>
            <a:r>
              <a:rPr lang="ru-RU" dirty="0"/>
              <a:t> </a:t>
            </a:r>
            <a:r>
              <a:rPr lang="ru-RU" dirty="0" err="1"/>
              <a:t>қышқылы</a:t>
            </a:r>
            <a:r>
              <a:rPr lang="ru-RU" dirty="0"/>
              <a:t> </a:t>
            </a:r>
            <a:r>
              <a:rPr lang="ru-RU" dirty="0" err="1"/>
              <a:t>зәр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шығарылады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4451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737" y="327856"/>
            <a:ext cx="524758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Нуклеопротеидтер</a:t>
            </a:r>
            <a:r>
              <a:rPr lang="ru-RU" dirty="0"/>
              <a:t> </a:t>
            </a:r>
            <a:r>
              <a:rPr lang="ru-RU" dirty="0" err="1"/>
              <a:t>алмасуы</a:t>
            </a:r>
            <a:r>
              <a:rPr lang="ru-RU" dirty="0"/>
              <a:t> </a:t>
            </a:r>
            <a:r>
              <a:rPr lang="ru-RU" dirty="0" err="1"/>
              <a:t>бұзылғанда</a:t>
            </a:r>
            <a:r>
              <a:rPr lang="ru-RU" dirty="0"/>
              <a:t> подагра </a:t>
            </a:r>
            <a:r>
              <a:rPr lang="ru-RU" dirty="0" err="1"/>
              <a:t>ауруы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несеп</a:t>
            </a:r>
            <a:r>
              <a:rPr lang="ru-RU" dirty="0"/>
              <a:t> </a:t>
            </a:r>
            <a:r>
              <a:rPr lang="ru-RU" dirty="0" err="1"/>
              <a:t>қышқылының</a:t>
            </a:r>
            <a:r>
              <a:rPr lang="ru-RU" dirty="0"/>
              <a:t> </a:t>
            </a:r>
            <a:r>
              <a:rPr lang="ru-RU" dirty="0" err="1"/>
              <a:t>концентрациясы</a:t>
            </a:r>
            <a:r>
              <a:rPr lang="ru-RU" dirty="0"/>
              <a:t> </a:t>
            </a:r>
            <a:r>
              <a:rPr lang="ru-RU" dirty="0" err="1"/>
              <a:t>жоғарылайды</a:t>
            </a:r>
            <a:r>
              <a:rPr lang="ru-RU" dirty="0"/>
              <a:t>, </a:t>
            </a:r>
            <a:r>
              <a:rPr lang="ru-RU" b="1" i="1" dirty="0" err="1"/>
              <a:t>гиперурикемия</a:t>
            </a:r>
            <a:r>
              <a:rPr lang="ru-RU" dirty="0"/>
              <a:t> </a:t>
            </a:r>
            <a:r>
              <a:rPr lang="ru-RU" b="1" dirty="0"/>
              <a:t>(ПОДАГРА) </a:t>
            </a:r>
            <a:r>
              <a:rPr lang="ru-RU" dirty="0" err="1"/>
              <a:t>байқалады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Зәр</a:t>
            </a:r>
            <a:r>
              <a:rPr lang="ru-RU" dirty="0"/>
              <a:t> </a:t>
            </a:r>
            <a:r>
              <a:rPr lang="ru-RU" dirty="0" err="1"/>
              <a:t>қышқылының</a:t>
            </a:r>
            <a:r>
              <a:rPr lang="ru-RU" dirty="0"/>
              <a:t> </a:t>
            </a:r>
            <a:r>
              <a:rPr lang="ru-RU" dirty="0" err="1"/>
              <a:t>тұздары</a:t>
            </a:r>
            <a:r>
              <a:rPr lang="ru-RU" dirty="0"/>
              <a:t> суда </a:t>
            </a:r>
            <a:r>
              <a:rPr lang="ru-RU" dirty="0" err="1"/>
              <a:t>нашар</a:t>
            </a:r>
            <a:r>
              <a:rPr lang="ru-RU" dirty="0"/>
              <a:t> </a:t>
            </a:r>
            <a:r>
              <a:rPr lang="ru-RU" dirty="0" err="1"/>
              <a:t>ериді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зәр</a:t>
            </a:r>
            <a:r>
              <a:rPr lang="ru-RU" dirty="0"/>
              <a:t> </a:t>
            </a:r>
            <a:r>
              <a:rPr lang="ru-RU" dirty="0" err="1"/>
              <a:t>қышқылы</a:t>
            </a:r>
            <a:r>
              <a:rPr lang="ru-RU" dirty="0"/>
              <a:t> </a:t>
            </a:r>
            <a:r>
              <a:rPr lang="ru-RU" dirty="0" err="1"/>
              <a:t>мөлшерінің</a:t>
            </a:r>
            <a:r>
              <a:rPr lang="ru-RU" dirty="0"/>
              <a:t> </a:t>
            </a:r>
            <a:r>
              <a:rPr lang="ru-RU" dirty="0" err="1"/>
              <a:t>азғантай</a:t>
            </a:r>
            <a:r>
              <a:rPr lang="ru-RU" dirty="0"/>
              <a:t> </a:t>
            </a:r>
            <a:r>
              <a:rPr lang="ru-RU" dirty="0" err="1"/>
              <a:t>артуы</a:t>
            </a:r>
            <a:r>
              <a:rPr lang="ru-RU" dirty="0"/>
              <a:t> </a:t>
            </a:r>
            <a:r>
              <a:rPr lang="ru-RU" dirty="0" err="1"/>
              <a:t>кристалдардың</a:t>
            </a:r>
            <a:r>
              <a:rPr lang="ru-RU" dirty="0"/>
              <a:t> </a:t>
            </a:r>
            <a:r>
              <a:rPr lang="ru-RU" dirty="0" err="1"/>
              <a:t>түзілуіне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Натрий </a:t>
            </a:r>
            <a:r>
              <a:rPr lang="ru-RU" dirty="0" err="1"/>
              <a:t>ураты</a:t>
            </a:r>
            <a:r>
              <a:rPr lang="ru-RU" dirty="0"/>
              <a:t> </a:t>
            </a:r>
            <a:r>
              <a:rPr lang="ru-RU" dirty="0" err="1"/>
              <a:t>кристалдары</a:t>
            </a:r>
            <a:r>
              <a:rPr lang="ru-RU" dirty="0"/>
              <a:t> </a:t>
            </a:r>
            <a:r>
              <a:rPr lang="ru-RU" dirty="0" err="1"/>
              <a:t>буындарға</a:t>
            </a:r>
            <a:r>
              <a:rPr lang="ru-RU" dirty="0"/>
              <a:t>,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dirty="0" err="1"/>
              <a:t>майда</a:t>
            </a:r>
            <a:r>
              <a:rPr lang="ru-RU" dirty="0"/>
              <a:t> </a:t>
            </a:r>
            <a:r>
              <a:rPr lang="ru-RU" dirty="0" err="1"/>
              <a:t>буындарда</a:t>
            </a:r>
            <a:r>
              <a:rPr lang="ru-RU" dirty="0"/>
              <a:t> </a:t>
            </a:r>
            <a:r>
              <a:rPr lang="ru-RU" dirty="0" err="1"/>
              <a:t>жиналып</a:t>
            </a:r>
            <a:r>
              <a:rPr lang="ru-RU" dirty="0"/>
              <a:t>,.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қабыну</a:t>
            </a:r>
            <a:r>
              <a:rPr lang="ru-RU" dirty="0"/>
              <a:t> </a:t>
            </a:r>
            <a:r>
              <a:rPr lang="ru-RU" dirty="0" err="1"/>
              <a:t>реакцияларын</a:t>
            </a:r>
            <a:r>
              <a:rPr lang="ru-RU" dirty="0"/>
              <a:t> </a:t>
            </a:r>
            <a:r>
              <a:rPr lang="ru-RU" dirty="0" err="1"/>
              <a:t>тудырады</a:t>
            </a:r>
            <a:r>
              <a:rPr lang="ru-RU" dirty="0"/>
              <a:t>,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буындар</a:t>
            </a:r>
            <a:r>
              <a:rPr lang="ru-RU" dirty="0"/>
              <a:t> </a:t>
            </a:r>
            <a:r>
              <a:rPr lang="ru-RU" dirty="0" err="1"/>
              <a:t>деформацияланып</a:t>
            </a:r>
            <a:r>
              <a:rPr lang="ru-RU" dirty="0"/>
              <a:t> </a:t>
            </a:r>
            <a:r>
              <a:rPr lang="ru-RU" dirty="0" err="1"/>
              <a:t>қызметі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. </a:t>
            </a:r>
            <a:r>
              <a:rPr lang="ru-RU" dirty="0" err="1"/>
              <a:t>Буындардың</a:t>
            </a:r>
            <a:r>
              <a:rPr lang="ru-RU" dirty="0"/>
              <a:t> </a:t>
            </a:r>
            <a:r>
              <a:rPr lang="ru-RU" dirty="0" err="1"/>
              <a:t>қабынуы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ауырсыну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Тұздар</a:t>
            </a:r>
            <a:r>
              <a:rPr lang="ru-RU" dirty="0"/>
              <a:t> </a:t>
            </a:r>
            <a:r>
              <a:rPr lang="ru-RU" dirty="0" err="1"/>
              <a:t>сіңірлерде</a:t>
            </a:r>
            <a:r>
              <a:rPr lang="ru-RU" dirty="0"/>
              <a:t>, </a:t>
            </a:r>
            <a:r>
              <a:rPr lang="ru-RU" dirty="0" err="1"/>
              <a:t>теріде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органдарда</a:t>
            </a:r>
            <a:r>
              <a:rPr lang="ru-RU" dirty="0"/>
              <a:t> </a:t>
            </a:r>
            <a:r>
              <a:rPr lang="ru-RU" dirty="0" err="1"/>
              <a:t>жиналады</a:t>
            </a:r>
            <a:r>
              <a:rPr lang="ru-RU" dirty="0"/>
              <a:t>. </a:t>
            </a:r>
            <a:r>
              <a:rPr lang="ru-RU" dirty="0" err="1"/>
              <a:t>Ураттардың</a:t>
            </a:r>
            <a:r>
              <a:rPr lang="ru-RU" dirty="0"/>
              <a:t> </a:t>
            </a:r>
            <a:r>
              <a:rPr lang="ru-RU" dirty="0" err="1"/>
              <a:t>жиналған</a:t>
            </a:r>
            <a:r>
              <a:rPr lang="ru-RU" dirty="0"/>
              <a:t> </a:t>
            </a:r>
            <a:r>
              <a:rPr lang="ru-RU" dirty="0" err="1"/>
              <a:t>жеріне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бүйрек</a:t>
            </a:r>
            <a:r>
              <a:rPr lang="ru-RU" dirty="0"/>
              <a:t> </a:t>
            </a:r>
            <a:r>
              <a:rPr lang="ru-RU" dirty="0" err="1"/>
              <a:t>тіндерінде</a:t>
            </a:r>
            <a:r>
              <a:rPr lang="ru-RU" dirty="0"/>
              <a:t> </a:t>
            </a:r>
            <a:r>
              <a:rPr lang="ru-RU" dirty="0" err="1"/>
              <a:t>бүйрек</a:t>
            </a:r>
            <a:r>
              <a:rPr lang="ru-RU" dirty="0"/>
              <a:t> </a:t>
            </a:r>
            <a:r>
              <a:rPr lang="ru-RU" dirty="0" err="1"/>
              <a:t>тастары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бүйрек</a:t>
            </a:r>
            <a:r>
              <a:rPr lang="ru-RU" dirty="0"/>
              <a:t> </a:t>
            </a:r>
            <a:r>
              <a:rPr lang="ru-RU" dirty="0" err="1"/>
              <a:t>табақшаларында</a:t>
            </a:r>
            <a:r>
              <a:rPr lang="ru-RU" dirty="0"/>
              <a:t> </a:t>
            </a:r>
            <a:r>
              <a:rPr lang="ru-RU" dirty="0" err="1"/>
              <a:t>жиналуы</a:t>
            </a:r>
            <a:r>
              <a:rPr lang="ru-RU" dirty="0"/>
              <a:t> </a:t>
            </a:r>
            <a:r>
              <a:rPr lang="ru-RU" dirty="0" err="1"/>
              <a:t>бүйрек</a:t>
            </a:r>
            <a:r>
              <a:rPr lang="ru-RU" dirty="0"/>
              <a:t> </a:t>
            </a:r>
            <a:r>
              <a:rPr lang="ru-RU" dirty="0" err="1"/>
              <a:t>жетіспеушілігін</a:t>
            </a:r>
            <a:r>
              <a:rPr lang="ru-RU" dirty="0"/>
              <a:t> </a:t>
            </a:r>
            <a:r>
              <a:rPr lang="ru-RU" dirty="0" err="1"/>
              <a:t>тудыруы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</p:txBody>
      </p:sp>
      <p:pic>
        <p:nvPicPr>
          <p:cNvPr id="2050" name="Picture 2" descr="https://avatars.mds.yandex.net/i?id=8cae47c43f18f41506e4953430c0ef9c9984e5c0-345129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04" y="1113210"/>
            <a:ext cx="5009362" cy="28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7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90" r="17036" b="16564"/>
          <a:stretch/>
        </p:blipFill>
        <p:spPr>
          <a:xfrm>
            <a:off x="1008668" y="263950"/>
            <a:ext cx="8531258" cy="57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96" r="20747"/>
          <a:stretch/>
        </p:blipFill>
        <p:spPr>
          <a:xfrm>
            <a:off x="1178349" y="0"/>
            <a:ext cx="7748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304" r="15876"/>
          <a:stretch/>
        </p:blipFill>
        <p:spPr>
          <a:xfrm>
            <a:off x="1093510" y="0"/>
            <a:ext cx="8512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145" r="15257"/>
          <a:stretch/>
        </p:blipFill>
        <p:spPr>
          <a:xfrm>
            <a:off x="1739153" y="152400"/>
            <a:ext cx="7696153" cy="60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6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608" r="15335"/>
          <a:stretch/>
        </p:blipFill>
        <p:spPr>
          <a:xfrm>
            <a:off x="801279" y="0"/>
            <a:ext cx="866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67" y="0"/>
            <a:ext cx="920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6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13" r="17424"/>
          <a:stretch/>
        </p:blipFill>
        <p:spPr>
          <a:xfrm>
            <a:off x="989815" y="0"/>
            <a:ext cx="8286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8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158</Words>
  <Application>Microsoft Office PowerPoint</Application>
  <PresentationFormat>Широкоэкранный</PresentationFormat>
  <Paragraphs>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30</cp:revision>
  <dcterms:created xsi:type="dcterms:W3CDTF">2024-11-18T15:05:52Z</dcterms:created>
  <dcterms:modified xsi:type="dcterms:W3CDTF">2025-10-25T20:36:08Z</dcterms:modified>
</cp:coreProperties>
</file>